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39" r:id="rId3"/>
    <p:sldId id="334" r:id="rId4"/>
    <p:sldId id="398" r:id="rId5"/>
    <p:sldId id="399" r:id="rId6"/>
    <p:sldId id="392" r:id="rId7"/>
    <p:sldId id="377" r:id="rId8"/>
    <p:sldId id="384" r:id="rId9"/>
    <p:sldId id="400" r:id="rId10"/>
    <p:sldId id="395" r:id="rId11"/>
    <p:sldId id="266" r:id="rId12"/>
    <p:sldId id="260" r:id="rId13"/>
    <p:sldId id="349" r:id="rId14"/>
    <p:sldId id="267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9137" autoAdjust="0"/>
  </p:normalViewPr>
  <p:slideViewPr>
    <p:cSldViewPr snapToGrid="0">
      <p:cViewPr varScale="1">
        <p:scale>
          <a:sx n="92" d="100"/>
          <a:sy n="92" d="100"/>
        </p:scale>
        <p:origin x="4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EB086-D86D-4FB7-83F4-F10E781EB55E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D53D6D-E4C0-4712-A3D4-49FEB5D80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106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61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049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48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421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30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026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72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005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82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43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275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47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947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84BDE-7982-4BAC-B565-F5CE0082EC10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009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fif"/><Relationship Id="rId4" Type="http://schemas.openxmlformats.org/officeDocument/2006/relationships/image" Target="../media/image3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f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17.jp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3029" y="261257"/>
            <a:ext cx="11560628" cy="3248706"/>
          </a:xfrm>
        </p:spPr>
        <p:txBody>
          <a:bodyPr/>
          <a:lstStyle/>
          <a:p>
            <a:r>
              <a:rPr lang="ru-RU" dirty="0" smtClean="0"/>
              <a:t>     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44062" y="1626734"/>
            <a:ext cx="10972800" cy="391409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 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</a:p>
          <a:p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13 декабря по 19 декабря  2021 года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637"/>
            <a:ext cx="2641600" cy="21757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0" y="-70146"/>
            <a:ext cx="2578221" cy="231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65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4959" y="0"/>
            <a:ext cx="10515600" cy="665060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Посещение учреждений культуры в рамках федерального проекта</a:t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«ПУШКИНСКАЯ КАРТА»</a:t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всего зарегистрировано по району : 456 школьника, 233  студента- ААК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118" y="1"/>
            <a:ext cx="1582882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1" y="0"/>
            <a:ext cx="1671206" cy="15484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" y="2571749"/>
            <a:ext cx="5424056" cy="4068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893" y="2571749"/>
            <a:ext cx="6096142" cy="4068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2263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4959" y="93476"/>
            <a:ext cx="10515600" cy="1018351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Занятия  в учреждениях образования</a:t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педагоги-психологи, логопед</a:t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занятия на развитие познавательной сферы</a:t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профориентации</a:t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учащиеся АСОШ №2, АНОШ №4</a:t>
            </a:r>
            <a:b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1400" b="1" i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118" y="1"/>
            <a:ext cx="1582882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1" y="0"/>
            <a:ext cx="1671206" cy="1548498"/>
          </a:xfrm>
          <a:prstGeom prst="rect">
            <a:avLst/>
          </a:prstGeom>
        </p:spPr>
      </p:pic>
      <p:pic>
        <p:nvPicPr>
          <p:cNvPr id="1026" name="Picture 2" descr="C:\Users\MinAdmin\Desktop\fb01fa96-ac0c-40a1-9d7d-5f7ae4ad80c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27" y="2257425"/>
            <a:ext cx="5613400" cy="4210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MinAdmin\Desktop\caea56a7-c78d-44bc-85b2-d68e5bca326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2244328"/>
            <a:ext cx="5648325" cy="42362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0109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4959" y="93476"/>
            <a:ext cx="10515600" cy="1018351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Родительский контроль</a:t>
            </a:r>
            <a:b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вопросы организации  питания</a:t>
            </a:r>
            <a:b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участие родителей  в мероприятиях республиканского уровня </a:t>
            </a:r>
            <a: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1400" b="1" i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118" y="1"/>
            <a:ext cx="1582882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1" y="0"/>
            <a:ext cx="1671206" cy="1548498"/>
          </a:xfrm>
          <a:prstGeom prst="rect">
            <a:avLst/>
          </a:prstGeom>
        </p:spPr>
      </p:pic>
      <p:pic>
        <p:nvPicPr>
          <p:cNvPr id="5122" name="Picture 2" descr="C:\Users\MinAdmin\Desktop\267569e6-468d-4a93-909c-49b15e0be27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49" y="3185652"/>
            <a:ext cx="6145102" cy="3456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 descr="C:\Users\MinAdmin\Desktop\a5d5ccfc-dd85-4cc2-ad58-f21dd142a79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176" y="1363342"/>
            <a:ext cx="3578942" cy="5357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TextBox 6"/>
          <p:cNvSpPr txBox="1"/>
          <p:nvPr/>
        </p:nvSpPr>
        <p:spPr>
          <a:xfrm>
            <a:off x="736051" y="1266825"/>
            <a:ext cx="57504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САМЫЕ активные родители: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Ромодановская СОШ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АСОШ №2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АСОШ №3</a:t>
            </a:r>
          </a:p>
          <a:p>
            <a:pPr marL="285750" indent="-285750">
              <a:buFontTx/>
              <a:buChar char="-"/>
            </a:pPr>
            <a:r>
              <a:rPr lang="ru-RU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Ерыклинская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ООШ</a:t>
            </a:r>
          </a:p>
          <a:p>
            <a:pPr marL="285750" indent="-285750">
              <a:buFontTx/>
              <a:buChar char="-"/>
            </a:pPr>
            <a:r>
              <a:rPr lang="ru-RU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Билярская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СОШ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Победитель:  Ромодановская СОШ</a:t>
            </a:r>
          </a:p>
          <a:p>
            <a:pPr marL="285750" indent="-285750">
              <a:buFontTx/>
              <a:buChar char="-"/>
            </a:pPr>
            <a:endParaRPr lang="ru-RU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9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345" y="1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89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78982" y="244699"/>
            <a:ext cx="10515600" cy="1059120"/>
          </a:xfrm>
        </p:spPr>
        <p:txBody>
          <a:bodyPr>
            <a:normAutofit fontScale="90000"/>
          </a:bodyPr>
          <a:lstStyle/>
          <a:p>
            <a:pPr algn="ctr" fontAlgn="base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Семинар-практикум</a:t>
            </a:r>
            <a: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15.12.2021 г. </a:t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районный семинар-практикум по организации работы направленной </a:t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на повышение педагогического мастерства</a:t>
            </a:r>
            <a:r>
              <a:rPr lang="ru-RU" sz="2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педагоги дополнительного образования  Станции </a:t>
            </a: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детского юношеского туризма и экскурсий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86" y="1710019"/>
            <a:ext cx="4494934" cy="5038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873" y="1719779"/>
            <a:ext cx="4687747" cy="50289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8829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345" y="1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" y="103867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4791" y="31668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МБОУ АСОШ 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№2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имени </a:t>
            </a: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Героя Советского Союза </a:t>
            </a:r>
            <a:r>
              <a:rPr lang="ru-RU" sz="18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И.Е.Кочнева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Обучающий семинар по предмету: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«Математика»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Дейнекина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Светлана Вячеславовна-учитель математики 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высшей 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квалификационной категории ГАОУ «Лицей </a:t>
            </a:r>
            <a:r>
              <a:rPr lang="ru-RU" sz="18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Иннополис</a:t>
            </a: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»,</a:t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эксперт по оцениванию экзаменационных работ.</a:t>
            </a: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</a:t>
            </a: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11-х классов</a:t>
            </a:r>
            <a:b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0" name="Picture 2" descr="C:\Users\MinAdmin\Desktop\26fe521c-5ff0-4ff0-bf26-e98f5501f3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49" y="2276475"/>
            <a:ext cx="5740398" cy="43928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 descr="C:\Users\MinAdmin\Desktop\a87f2759-6708-4881-9364-394d28cf435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805" y="2276475"/>
            <a:ext cx="5539620" cy="43928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2199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345" y="1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" y="103867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ОЛИМПИАДЫ</a:t>
            </a:r>
            <a:b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муниципальный этап «Родная татарская литература»</a:t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«Родной (татарский) язык для учащихся школ с </a:t>
            </a:r>
            <a:r>
              <a:rPr lang="ru-RU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тат.языком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обучения</a:t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074" name="Picture 2" descr="C:\Users\MinAdmin\Desktop\4c8bd068-7953-4d27-a972-8902144fe1b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4" y="2453833"/>
            <a:ext cx="6091427" cy="42515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5" name="Picture 3" descr="C:\Users\MinAdmin\Desktop\c6fc566d-d2f3-4f8f-8d82-eb13fbc9363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268" y="2535974"/>
            <a:ext cx="5839985" cy="4239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1482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alt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МЕРОПРИЯТИЯ (КОНКУРСЫ, АКЦИИ)</a:t>
            </a:r>
            <a:r>
              <a:rPr lang="ru-RU" alt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/>
            </a:r>
            <a:br>
              <a:rPr lang="ru-RU" alt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000" b="1" dirty="0">
                <a:latin typeface="Tahoma" panose="020B0604030504040204" pitchFamily="34" charset="0"/>
                <a:ea typeface="+mn-ea"/>
                <a:cs typeface="+mn-cs"/>
              </a:rPr>
              <a:t>В</a:t>
            </a:r>
            <a: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  <a:t>сероссийская культурно-просветительская акция</a:t>
            </a:r>
            <a:b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  <a:t> </a:t>
            </a:r>
            <a:r>
              <a:rPr lang="ru-RU" altLang="ru-RU" sz="2000" b="1" dirty="0">
                <a:latin typeface="Tahoma" panose="020B0604030504040204" pitchFamily="34" charset="0"/>
                <a:ea typeface="+mn-ea"/>
                <a:cs typeface="+mn-cs"/>
              </a:rPr>
              <a:t>"Культурный </a:t>
            </a:r>
            <a: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  <a:t>марафон»</a:t>
            </a:r>
            <a:br>
              <a:rPr lang="ru-RU" altLang="ru-RU" sz="2000" b="1" dirty="0" smtClean="0"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0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+mn-ea"/>
                <a:cs typeface="+mn-cs"/>
              </a:rPr>
              <a:t>учащиеся школ</a:t>
            </a:r>
            <a:br>
              <a:rPr lang="ru-RU" altLang="ru-RU" sz="2000" b="1" i="1" dirty="0" smtClean="0">
                <a:solidFill>
                  <a:srgbClr val="002060"/>
                </a:solidFill>
                <a:latin typeface="Tahoma" panose="020B0604030504040204" pitchFamily="34" charset="0"/>
                <a:ea typeface="+mn-ea"/>
                <a:cs typeface="+mn-cs"/>
              </a:rPr>
            </a:br>
            <a:r>
              <a:rPr lang="ru-RU" altLang="ru-RU" sz="2000" b="1" i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ЛИДЕР_ </a:t>
            </a:r>
            <a:r>
              <a:rPr lang="ru-RU" altLang="ru-RU" sz="2000" b="1" i="1" dirty="0" err="1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Куркульская</a:t>
            </a:r>
            <a:r>
              <a:rPr lang="ru-RU" altLang="ru-RU" sz="2000" b="1" i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+mn-cs"/>
              </a:rPr>
              <a:t> СОШ</a:t>
            </a:r>
            <a:endParaRPr lang="ru-RU" sz="2000" i="1" dirty="0">
              <a:solidFill>
                <a:srgbClr val="C00000"/>
              </a:solidFill>
            </a:endParaRPr>
          </a:p>
        </p:txBody>
      </p:sp>
      <p:pic>
        <p:nvPicPr>
          <p:cNvPr id="9219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581" y="-41275"/>
            <a:ext cx="1833562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050" y="-41275"/>
            <a:ext cx="17589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08" y="1914525"/>
            <a:ext cx="4814455" cy="48144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794" y="2051050"/>
            <a:ext cx="6624206" cy="441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4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345" y="1"/>
            <a:ext cx="1842655" cy="154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" y="103867"/>
            <a:ext cx="1982932" cy="154849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489397"/>
            <a:ext cx="10515600" cy="1462567"/>
          </a:xfrm>
        </p:spPr>
        <p:txBody>
          <a:bodyPr>
            <a:normAutofit fontScale="90000"/>
          </a:bodyPr>
          <a:lstStyle/>
          <a:p>
            <a:pPr algn="ctr" fontAlgn="base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«Семинар-практикум»</a:t>
            </a:r>
            <a: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15.12.2021 г. в МБУ ДО «СДЮТЭ», прошёл районный семинар-практикум по организации работы направленной на повышение педагогического мастерства</a:t>
            </a: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Станция </a:t>
            </a:r>
            <a:r>
              <a:rPr lang="ru-RU" sz="18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детского юношеского туризма и экскурсий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08" y="2141761"/>
            <a:ext cx="3319337" cy="42332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028" y="2141761"/>
            <a:ext cx="3773509" cy="42332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958" y="2113866"/>
            <a:ext cx="3936717" cy="42890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8829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440873" y="265147"/>
            <a:ext cx="10515600" cy="1016866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000" b="1" dirty="0">
                <a:solidFill>
                  <a:srgbClr val="C00000"/>
                </a:solidFill>
                <a:latin typeface="Tahoma" panose="020B0604030504040204" pitchFamily="34" charset="0"/>
              </a:rPr>
              <a:t>МЕРОПРИЯТИЯ (КОНКУРСЫ, АКЦИИ</a:t>
            </a:r>
            <a:r>
              <a:rPr lang="ru-RU" altLang="ru-RU" sz="20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)</a:t>
            </a:r>
            <a:r>
              <a:rPr lang="ru-RU" altLang="ru-RU" sz="2000" b="1" dirty="0" smtClean="0">
                <a:latin typeface="Tahoma" panose="020B0604030504040204" pitchFamily="34" charset="0"/>
              </a:rPr>
              <a:t/>
            </a:r>
            <a:br>
              <a:rPr lang="ru-RU" altLang="ru-RU" sz="2000" b="1" dirty="0" smtClean="0">
                <a:latin typeface="Tahoma" panose="020B0604030504040204" pitchFamily="34" charset="0"/>
              </a:rPr>
            </a:br>
            <a:r>
              <a:rPr lang="ru-RU" altLang="ru-RU" sz="2000" b="1" dirty="0" err="1">
                <a:latin typeface="Tahoma" panose="020B0604030504040204" pitchFamily="34" charset="0"/>
              </a:rPr>
              <a:t>О</a:t>
            </a:r>
            <a:r>
              <a:rPr lang="ru-RU" altLang="ru-RU" sz="2000" b="1" dirty="0" err="1" smtClean="0">
                <a:latin typeface="Tahoma" panose="020B0604030504040204" pitchFamily="34" charset="0"/>
              </a:rPr>
              <a:t>лимпиадно</a:t>
            </a:r>
            <a:r>
              <a:rPr lang="ru-RU" altLang="ru-RU" sz="2000" b="1" dirty="0" smtClean="0">
                <a:latin typeface="Tahoma" panose="020B0604030504040204" pitchFamily="34" charset="0"/>
              </a:rPr>
              <a:t>- научный  центр «</a:t>
            </a:r>
            <a:r>
              <a:rPr lang="ru-RU" altLang="ru-RU" sz="2000" b="1" dirty="0" err="1" smtClean="0">
                <a:latin typeface="Tahoma" panose="020B0604030504040204" pitchFamily="34" charset="0"/>
              </a:rPr>
              <a:t>СОлНЦЕ</a:t>
            </a:r>
            <a:r>
              <a:rPr lang="ru-RU" altLang="ru-RU" sz="2000" b="1" dirty="0" smtClean="0">
                <a:latin typeface="Tahoma" panose="020B0604030504040204" pitchFamily="34" charset="0"/>
              </a:rPr>
              <a:t>»</a:t>
            </a:r>
            <a:br>
              <a:rPr lang="ru-RU" altLang="ru-RU" sz="2000" b="1" dirty="0" smtClean="0">
                <a:latin typeface="Tahoma" panose="020B0604030504040204" pitchFamily="34" charset="0"/>
              </a:rPr>
            </a:br>
            <a:r>
              <a:rPr lang="ru-RU" altLang="ru-RU" sz="20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ЧТО? Где? Когда?</a:t>
            </a:r>
            <a:br>
              <a:rPr lang="ru-RU" altLang="ru-RU" sz="2000" b="1" dirty="0" smtClean="0">
                <a:solidFill>
                  <a:srgbClr val="C00000"/>
                </a:solidFill>
                <a:latin typeface="Tahoma" panose="020B0604030504040204" pitchFamily="34" charset="0"/>
              </a:rPr>
            </a:br>
            <a:r>
              <a:rPr lang="ru-RU" altLang="ru-RU" sz="1800" b="1" i="1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учащиеся АСОШ №1,АСОШ №2</a:t>
            </a:r>
          </a:p>
        </p:txBody>
      </p:sp>
      <p:pic>
        <p:nvPicPr>
          <p:cNvPr id="10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581" y="-41275"/>
            <a:ext cx="1833562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050" y="-41275"/>
            <a:ext cx="17589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MinAdmin\Desktop\2659920a-81be-4850-814b-318c6aa7358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097" y="2500131"/>
            <a:ext cx="5739984" cy="41726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9" name="Picture 5" descr="C:\Users\MinAdmin\Desktop\e14b0dd6-5326-45d0-88d3-535c766be3b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7023"/>
            <a:ext cx="6012818" cy="430578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inAdmin\Desktop\b640014c-b0d2-4aaf-9e65-2d8621764f7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724" y="2500131"/>
            <a:ext cx="2382903" cy="4172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39821" y="1508125"/>
            <a:ext cx="4977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III </a:t>
            </a:r>
            <a:r>
              <a:rPr lang="ru-RU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место 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Медиа-игре</a:t>
            </a:r>
          </a:p>
          <a:p>
            <a:pPr algn="ctr"/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АСОШ №1</a:t>
            </a:r>
            <a:endParaRPr lang="ru-RU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695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75256" cy="1626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407" y="19455"/>
            <a:ext cx="1777257" cy="159559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0164" y="1825624"/>
            <a:ext cx="11627427" cy="3019507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КАЛЕНДАРНЫЙ ПЛАН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20 декабря  по 25 декабря  2021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29532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502065"/>
              </p:ext>
            </p:extLst>
          </p:nvPr>
        </p:nvGraphicFramePr>
        <p:xfrm>
          <a:off x="72735" y="0"/>
          <a:ext cx="12032673" cy="689782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6985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731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610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672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3801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Понедельник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г.Казань, детский образовательно-оздоровительный центр «</a:t>
                      </a:r>
                      <a:r>
                        <a:rPr lang="ru-RU" sz="1200" b="1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Дуслык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Заключительный этап республиканской олимпиады школьников по учебному предмету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«Родной (чувашский) язык и литература.</a:t>
                      </a:r>
                    </a:p>
                    <a:p>
                      <a:pPr algn="ctr"/>
                      <a:r>
                        <a:rPr lang="ru-RU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Учащиеся </a:t>
                      </a:r>
                      <a:r>
                        <a:rPr lang="ru-RU" sz="1200" b="1" i="1" kern="1200" dirty="0" err="1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Чувашскомайнской</a:t>
                      </a:r>
                      <a:r>
                        <a:rPr lang="ru-RU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школы (2 чел).</a:t>
                      </a:r>
                      <a:endParaRPr lang="ru-RU" sz="1200" b="1" i="1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85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Центр детского творчества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Муниципальный этап республиканской олимпиады школьников по предмету: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«Родная (татарская) литература для учащихся школ с татарским языком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обучения».</a:t>
                      </a:r>
                    </a:p>
                    <a:p>
                      <a:pPr algn="ctr"/>
                      <a:r>
                        <a:rPr lang="ru-RU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Учащийся </a:t>
                      </a:r>
                      <a:r>
                        <a:rPr lang="ru-RU" sz="1200" b="1" i="1" kern="1200" dirty="0" err="1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Среднетиганской</a:t>
                      </a:r>
                      <a:r>
                        <a:rPr lang="ru-RU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школы (1 чел).</a:t>
                      </a:r>
                      <a:endParaRPr lang="ru-RU" sz="1200" b="1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0816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21.12.2021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Вторник</a:t>
                      </a:r>
                    </a:p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Зеленодольский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район, 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п.Айшинской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территория лагеря «Чайка»</a:t>
                      </a:r>
                      <a:endParaRPr lang="ru-RU" sz="12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Семинар по организации летнего отдыха.</a:t>
                      </a:r>
                    </a:p>
                    <a:p>
                      <a:pPr algn="ctr"/>
                      <a:r>
                        <a:rPr lang="ru-RU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Заместитель начальника отдела образования по воспитательной работе</a:t>
                      </a:r>
                      <a:endParaRPr lang="ru-RU" sz="1200" b="1" i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6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Центр детского творчества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Муниципальный этап республиканской олимпиады школьников по предмету: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Русский язык для учащихся школ с родным языком обучения-4 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288">
                <a:tc rowSpan="5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22.12.2021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МКУ «Отдел образования АМР»</a:t>
                      </a:r>
                      <a:endParaRPr lang="ru-RU" sz="12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Совещание руководителей образовательных организаций по вопросу проведения новогодних мероприятий .</a:t>
                      </a:r>
                      <a:endParaRPr lang="ru-RU" sz="1200" b="1" i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288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г.Казань, детский образовательно-оздоровительный центр «</a:t>
                      </a:r>
                      <a:r>
                        <a:rPr lang="ru-RU" sz="1200" b="1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Дуслык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l"/>
                      <a:r>
                        <a:rPr lang="ru-RU" sz="12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МКУ «Отдел образования АМР»</a:t>
                      </a:r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Заключительный этап республиканской олимпиады школьников по учебному предмету «Родной (чувашский) язык и литература»-2 чел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.</a:t>
                      </a:r>
                      <a:endParaRPr lang="ru-RU" sz="1200" b="1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30399466"/>
                  </a:ext>
                </a:extLst>
              </a:tr>
              <a:tr h="7517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Индивидуальные собеседования с руководителями образовательных организаций по заполнению отчетов по предписаниям департамента надзора и контроля в сфере образования.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9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Защита творческой презентации среди воспитателей муниципального этапа республиканского профессионального конкурса «Воспитатель года» в 2021-2022 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уч.г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924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Муниципальный этап республиканской олимпиады школьников по предмету: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«Русская литература для учащихся школ с родным языком обучения»-1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чел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.</a:t>
                      </a:r>
                      <a:endParaRPr lang="ru-RU" sz="1200" b="1" kern="1200" baseline="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1196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23.12.2021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четверг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Центр Детского</a:t>
                      </a:r>
                      <a:r>
                        <a:rPr lang="ru-RU" sz="12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творчества</a:t>
                      </a:r>
                      <a:endParaRPr lang="ru-RU" sz="12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Новогоднее мероприятие «А у нас Новый год! Елка в гости зовет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!»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Воспитанники ЦДТ</a:t>
                      </a:r>
                      <a:endParaRPr lang="ru-RU" sz="1200" b="1" i="1" kern="1200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6912395"/>
                  </a:ext>
                </a:extLst>
              </a:tr>
              <a:tr h="5882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г.Казань,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Центр психолого-педагогической реабилитации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и коррекции «Росток»</a:t>
                      </a:r>
                    </a:p>
                    <a:p>
                      <a:pPr algn="l"/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Практико-ориентированный семинар для педагогов-психологов.</a:t>
                      </a:r>
                      <a:endParaRPr lang="ru-RU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73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670522"/>
              </p:ext>
            </p:extLst>
          </p:nvPr>
        </p:nvGraphicFramePr>
        <p:xfrm>
          <a:off x="0" y="-694530"/>
          <a:ext cx="12119263" cy="695245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664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126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710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3866">
                <a:tc rowSpan="4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24.12.2021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пятница</a:t>
                      </a:r>
                    </a:p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Высокогорский район, </a:t>
                      </a:r>
                      <a:b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ГБУ ДО «РДООЦ «Костер»</a:t>
                      </a:r>
                      <a:endParaRPr lang="ru-RU" sz="12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Участие в  профильной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смене «Галстучная страна»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Учащиеся АСОШ №1</a:t>
                      </a:r>
                    </a:p>
                    <a:p>
                      <a:pPr algn="ctr"/>
                      <a:endParaRPr lang="ru-RU" sz="1200" b="1" i="1" kern="1200" dirty="0" smtClean="0">
                        <a:solidFill>
                          <a:srgbClr val="00206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91788216"/>
                  </a:ext>
                </a:extLst>
              </a:tr>
              <a:tr h="411235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 ул. Деревня Универсиады, д.32 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Республиканская олимпиада по Веб-дизайну.</a:t>
                      </a:r>
                    </a:p>
                    <a:p>
                      <a:pPr algn="ctr"/>
                      <a:r>
                        <a:rPr lang="ru-RU" sz="120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Учащиеся школы</a:t>
                      </a:r>
                      <a:endParaRPr lang="ru-RU" sz="1200" b="1" i="1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5631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г.Казань,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Министерство образования и науки РТ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Коллегия начальников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отделов  образования муниципальных районов Р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Т.</a:t>
                      </a:r>
                      <a:endParaRPr lang="ru-RU" sz="1200" b="1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200" b="1" i="1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200" b="1" i="1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56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режиме ВКС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Участие в совместном заседании Комитета Татарстанской организации Профсоюза и Коллегии 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МОиН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РТ в режиме ВКС .</a:t>
                      </a:r>
                    </a:p>
                    <a:p>
                      <a:pPr algn="ctr"/>
                      <a:r>
                        <a:rPr lang="ru-RU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Председатель профсоюза </a:t>
                      </a:r>
                      <a:r>
                        <a:rPr lang="ru-RU" sz="1200" b="1" i="1" kern="1200" dirty="0" err="1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Р.Р.Мохтаров</a:t>
                      </a:r>
                      <a:endParaRPr lang="ru-RU" sz="1200" b="1" i="1" dirty="0" smtClean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200" b="1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896">
                <a:tc rowSpan="3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18.12.2021</a:t>
                      </a: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суббота</a:t>
                      </a:r>
                    </a:p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t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г.Казань, ул.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Спартаковская, д. 1</a:t>
                      </a:r>
                    </a:p>
                    <a:p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(БСС «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Баскет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-холл»)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Участие детей в мероприятии Республиканской новогодней елки.-</a:t>
                      </a:r>
                      <a:r>
                        <a:rPr lang="ru-RU" sz="1200" b="1" i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23</a:t>
                      </a:r>
                      <a:r>
                        <a:rPr lang="ru-RU" sz="1200" b="1" i="1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чел.</a:t>
                      </a:r>
                      <a:endParaRPr lang="ru-RU" sz="1200" i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045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Высокогорский район поселок Дачное</a:t>
                      </a:r>
                    </a:p>
                    <a:p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Оздоровительно-образовательный комплекс «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Байтик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»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Очный этап Всероссийского конкурса художественного и технического творчества «Новогодний фейерверк-2022»</a:t>
                      </a:r>
                    </a:p>
                    <a:p>
                      <a:pPr algn="ctr"/>
                      <a:r>
                        <a:rPr lang="ru-RU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Учащиеся школы</a:t>
                      </a:r>
                      <a:endParaRPr lang="ru-RU" sz="1200" i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45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МБОУ АСОШ №1</a:t>
                      </a:r>
                      <a:endParaRPr lang="ru-RU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Обучающий семинар для выпускников XI классов по подготовке к государственной итоговой аттестации по образовательным программам среднего общего образования в форме единого государственного экзамена по предмету «Русский язык»</a:t>
                      </a:r>
                      <a:endParaRPr lang="ru-RU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20357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97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018154"/>
              </p:ext>
            </p:extLst>
          </p:nvPr>
        </p:nvGraphicFramePr>
        <p:xfrm>
          <a:off x="1163782" y="1615045"/>
          <a:ext cx="9923317" cy="47857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81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815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094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005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6359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1564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Всего работников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Привито на 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20.12.2021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привитых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очереди в ближайшее время</a:t>
                      </a: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желающие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293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Учреждения образования</a:t>
                      </a:r>
                      <a:endParaRPr lang="ru-RU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954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909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95%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55"/>
            <a:ext cx="1537855" cy="14812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480" y="19455"/>
            <a:ext cx="1422184" cy="1276812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16976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ВАКЦИНАЦИЯ</a:t>
            </a:r>
            <a:endParaRPr lang="ru-RU" sz="2400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32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3469</TotalTime>
  <Words>527</Words>
  <Application>Microsoft Office PowerPoint</Application>
  <PresentationFormat>Широкоэкранный</PresentationFormat>
  <Paragraphs>118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Tahoma</vt:lpstr>
      <vt:lpstr>Times New Roman</vt:lpstr>
      <vt:lpstr>Тема Office</vt:lpstr>
      <vt:lpstr>       </vt:lpstr>
      <vt:lpstr>   Посещение учреждений культуры в рамках федерального проекта  «ПУШКИНСКАЯ КАРТА»  всего зарегистрировано по району : 456 школьника, 233  студента- ААК</vt:lpstr>
      <vt:lpstr>     Занятия  в учреждениях образования педагоги-психологи, логопед занятия на развитие познавательной сферы по профориентации учащиеся АСОШ №2, АНОШ №4   </vt:lpstr>
      <vt:lpstr>     Родительский контроль - вопросы организации  питания - участие родителей  в мероприятиях республиканского уровня    </vt:lpstr>
      <vt:lpstr>   Семинар-практикум 15.12.2021 г.   районный семинар-практикум по организации работы направленной  на повышение педагогического мастерства педагоги дополнительного образования  Станции детского юношеского туризма и экскурсий  </vt:lpstr>
      <vt:lpstr>   МБОУ АСОШ №2 имени Героя Советского Союза И.Е.Кочнева Обучающий семинар по предмету: «Математика» Дейнекина Светлана Вячеславовна-учитель математики  высшей квалификационной категории ГАОУ «Лицей Иннополис»,  эксперт по оцениванию экзаменационных работ.  Учащиеся 11-х классов    </vt:lpstr>
      <vt:lpstr> ОЛИМПИАДЫ  муниципальный этап «Родная татарская литература» «Родной (татарский) язык для учащихся школ с тат.языком обучения   </vt:lpstr>
      <vt:lpstr>МЕРОПРИЯТИЯ (КОНКУРСЫ, АКЦИИ) Всероссийская культурно-просветительская акция  "Культурный марафон» учащиеся школ ЛИДЕР_ Куркульская СОШ</vt:lpstr>
      <vt:lpstr>   «Семинар-практикум» 15.12.2021 г. в МБУ ДО «СДЮТЭ», прошёл районный семинар-практикум по организации работы направленной на повышение педагогического мастерства Станция детского юношеского туризма и экскурсий  </vt:lpstr>
      <vt:lpstr>МЕРОПРИЯТИЯ (КОНКУРСЫ, АКЦИИ) Олимпиадно- научный  центр «СОлНЦЕ» ЧТО? Где? Когда? учащиеся АСОШ №1,АСОШ №2</vt:lpstr>
      <vt:lpstr>Презентация PowerPoint</vt:lpstr>
      <vt:lpstr>Презентация PowerPoint</vt:lpstr>
      <vt:lpstr>Презентация PowerPoint</vt:lpstr>
      <vt:lpstr>ВАКЦИНАЦИЯ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</dc:title>
  <dc:creator>Кирюхина</dc:creator>
  <cp:lastModifiedBy>Кирюхина</cp:lastModifiedBy>
  <cp:revision>1551</cp:revision>
  <dcterms:created xsi:type="dcterms:W3CDTF">2021-06-30T06:53:54Z</dcterms:created>
  <dcterms:modified xsi:type="dcterms:W3CDTF">2021-12-20T06:58:08Z</dcterms:modified>
</cp:coreProperties>
</file>